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83" r:id="rId5"/>
    <p:sldId id="277" r:id="rId6"/>
    <p:sldId id="260" r:id="rId7"/>
    <p:sldId id="294" r:id="rId8"/>
    <p:sldId id="264" r:id="rId9"/>
    <p:sldId id="262" r:id="rId10"/>
    <p:sldId id="284" r:id="rId11"/>
    <p:sldId id="267" r:id="rId12"/>
    <p:sldId id="273" r:id="rId13"/>
    <p:sldId id="285" r:id="rId14"/>
    <p:sldId id="286" r:id="rId15"/>
    <p:sldId id="268" r:id="rId16"/>
    <p:sldId id="287" r:id="rId17"/>
    <p:sldId id="288" r:id="rId18"/>
    <p:sldId id="290" r:id="rId19"/>
    <p:sldId id="289" r:id="rId20"/>
    <p:sldId id="291" r:id="rId21"/>
    <p:sldId id="297" r:id="rId22"/>
    <p:sldId id="296" r:id="rId23"/>
    <p:sldId id="295" r:id="rId24"/>
    <p:sldId id="293" r:id="rId25"/>
    <p:sldId id="298" r:id="rId26"/>
    <p:sldId id="279" r:id="rId27"/>
    <p:sldId id="280" r:id="rId2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903D62"/>
    <a:srgbClr val="F1F1F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22" autoAdjust="0"/>
    <p:restoredTop sz="96408" autoAdjust="0"/>
  </p:normalViewPr>
  <p:slideViewPr>
    <p:cSldViewPr snapToGrid="0">
      <p:cViewPr>
        <p:scale>
          <a:sx n="83" d="100"/>
          <a:sy n="83" d="100"/>
        </p:scale>
        <p:origin x="173" y="1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6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E2833C-BE82-4A7C-95A5-05EE92016B5B}" type="datetime1">
              <a:rPr lang="ru-RU" smtClean="0"/>
              <a:t>29.01.2020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7B202-C390-493D-8D1F-E22209051E94}" type="datetime1">
              <a:rPr lang="ru-RU" smtClean="0"/>
              <a:pPr/>
              <a:t>29.01.2020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709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7371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4666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1064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135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4654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79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337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6418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3040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1075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533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874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99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679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ru-RU" smtClean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107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80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134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55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364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65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002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введе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</a:t>
            </a:r>
            <a:br>
              <a:rPr lang="ru-RU" noProof="0" dirty="0"/>
            </a:br>
            <a:r>
              <a:rPr lang="ru-RU" noProof="0" dirty="0"/>
              <a:t>свое фото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 столбца,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Полилиния: Фигура 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3" name="Полилиния: Фигура 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Название раздела 1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Название раздела 2</a:t>
            </a:r>
          </a:p>
        </p:txBody>
      </p:sp>
      <p:sp>
        <p:nvSpPr>
          <p:cNvPr id="8" name="Объект 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 dirty="0"/>
              <a:t>Название раздела 3</a:t>
            </a:r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6" name="Стрелка: Правая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9" name="Стрелка: Правая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 стрелкой 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 элемента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месяц, год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Участники группы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5" name="Текст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47" name="Текст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9" name="Текст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51" name="Текст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Полилиния: Фигура 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49" name="Полилиния: Фигура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5" name="Рисунок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Фотография профиля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2" name="Текст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7" name="Текст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 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Заголовок раздела с фотографией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 dirty="0"/>
              <a:t>Спасибо </a:t>
            </a:r>
            <a:br>
              <a:rPr lang="ru-RU" noProof="0" dirty="0"/>
            </a:br>
            <a:r>
              <a:rPr lang="ru-RU" noProof="0" dirty="0"/>
              <a:t>вам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Полное имя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Телефон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Электронная почта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Веб-сайт</a:t>
            </a:r>
          </a:p>
        </p:txBody>
      </p: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фотографией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фотографией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Заголовок раздела с фотографией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5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Полилиния: Фигура 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76" name="Полилиния: Фигура 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143" name="Полилиния: Фигура 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63" name="Полилиния: Фигура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187" name="Полилиния: Фигура 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42" name="Полилиния: Фигура 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74" name="Полилиния: фигура 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8" name="Рисунок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9" name="Рисунок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0" name="Рисунок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1" name="Рисунок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 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ъект с подписью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 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 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/>
          </a:p>
        </p:txBody>
      </p:sp>
      <p:sp>
        <p:nvSpPr>
          <p:cNvPr id="3" name="Рисунок 2" descr="Изображение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1" name="Текст 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noProof="0" smtClean="0"/>
              <a:pPr algn="ctr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 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3 X, вариант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олилиния: Фигура 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5" name="Рисунок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6" name="Рисунок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 в виде значков 4 X, вариант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олилиния: Фигура 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ru-RU" noProof="0" dirty="0">
              <a:solidFill>
                <a:schemeClr val="tx1"/>
              </a:solidFill>
            </a:endParaRPr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0" name="Полилиния: Фигура 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41" name="Полилиния: Фигура 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3" name="Рисунок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4" name="Рисунок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25" name="Текст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Значок</a:t>
            </a:r>
          </a:p>
        </p:txBody>
      </p:sp>
      <p:sp>
        <p:nvSpPr>
          <p:cNvPr id="27" name="Текст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Цифровой продукт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ru-RU" noProof="0" dirty="0"/>
          </a:p>
        </p:txBody>
      </p:sp>
      <p:sp>
        <p:nvSpPr>
          <p:cNvPr id="21" name="Полилиния: Фигура 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Вставьте или перетащите свое изображение экрана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Большие числа, вариант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олилиния: Фигура 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Название раздела</a:t>
            </a:r>
          </a:p>
        </p:txBody>
      </p:sp>
      <p:sp>
        <p:nvSpPr>
          <p:cNvPr id="9" name="Текст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Заголовок раздела</a:t>
            </a: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Заголовок раздела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2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3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178" name="Полилиния: Фигура 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 dirty="0"/>
          </a:p>
        </p:txBody>
      </p:sp>
      <p:grpSp>
        <p:nvGrpSpPr>
          <p:cNvPr id="192" name="Группа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Полилиния: Фигура 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 dirty="0"/>
            </a:p>
          </p:txBody>
        </p:sp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Полилиния: Фигура 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4" name="Полилиния: Фигура 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5" name="Полилиния: Фигура 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6" name="Полилиния: Фигура 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7" name="Полилиния: Фигура 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8" name="Полилиния: Фигура 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89" name="Полилиния: Фигура 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90" name="Полилиния: Фигура 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191" name="Полилиния: Фигура 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ru-RU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Название квадранта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ews.uct.ac.za/article/-2012-08-06-crime-prevention-campaign-for-august" TargetMode="External"/><Relationship Id="rId5" Type="http://schemas.openxmlformats.org/officeDocument/2006/relationships/image" Target="../media/image45.jpg"/><Relationship Id="rId4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chacon/WhoRunTheWorldProject" TargetMode="External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5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Are there any crime trends?</a:t>
            </a:r>
          </a:p>
          <a:p>
            <a:r>
              <a:rPr lang="en-US" dirty="0"/>
              <a:t>Does poverty influence crime?</a:t>
            </a:r>
            <a:endParaRPr lang="ru-RU" noProof="1"/>
          </a:p>
          <a:p>
            <a:pPr rtl="0"/>
            <a:endParaRPr lang="ru-RU" dirty="0"/>
          </a:p>
        </p:txBody>
      </p:sp>
      <p:pic>
        <p:nvPicPr>
          <p:cNvPr id="6" name="Рисунок 5" descr="Человек, стоящий перед зданием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Овал 6" descr="Логотип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6F4388A-ED34-4BEB-B095-109E8F622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2743027"/>
            <a:ext cx="4099187" cy="2078700"/>
          </a:xfrm>
        </p:spPr>
        <p:txBody>
          <a:bodyPr rtlCol="0"/>
          <a:lstStyle/>
          <a:p>
            <a:pPr rtl="0"/>
            <a:r>
              <a:rPr lang="en-US" dirty="0"/>
              <a:t>Los Angeles 2016-2018</a:t>
            </a:r>
            <a:br>
              <a:rPr lang="en-US" dirty="0"/>
            </a:br>
            <a:r>
              <a:rPr lang="en-US" dirty="0"/>
              <a:t>--------------------</a:t>
            </a:r>
            <a:br>
              <a:rPr lang="en-US" b="0" dirty="0"/>
            </a:br>
            <a:r>
              <a:rPr lang="en-US" sz="3200" b="0" dirty="0"/>
              <a:t>Crime  vs POVERTY</a:t>
            </a:r>
            <a:endParaRPr lang="ru-RU" sz="3200" b="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DEF63A40-17F4-4157-AF43-114D47983DCD}"/>
              </a:ext>
            </a:extLst>
          </p:cNvPr>
          <p:cNvSpPr txBox="1">
            <a:spLocks/>
          </p:cNvSpPr>
          <p:nvPr/>
        </p:nvSpPr>
        <p:spPr>
          <a:xfrm>
            <a:off x="-503100" y="2496100"/>
            <a:ext cx="4099187" cy="1048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Analysis Steps. </a:t>
            </a:r>
            <a:r>
              <a:rPr lang="en-US" noProof="1"/>
              <a:t>Sample selection - 3 years (2016-2018</a:t>
            </a:r>
            <a:r>
              <a:rPr lang="ru-RU" noProof="1"/>
              <a:t>)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6BC0F3-0A64-4F5B-A24C-0BC720144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3" y="1871330"/>
            <a:ext cx="5575505" cy="387406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AB41CF4-9797-4E91-8D12-E51CCCF50294}"/>
              </a:ext>
            </a:extLst>
          </p:cNvPr>
          <p:cNvSpPr/>
          <p:nvPr/>
        </p:nvSpPr>
        <p:spPr>
          <a:xfrm>
            <a:off x="10091534" y="1723803"/>
            <a:ext cx="1557134" cy="4125433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124C87-7CB5-46FE-AEA1-5F2D5D9B2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9" y="1807535"/>
            <a:ext cx="4308676" cy="3957970"/>
          </a:xfrm>
          <a:prstGeom prst="rect">
            <a:avLst/>
          </a:prstGeom>
        </p:spPr>
      </p:pic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>
            <a:off x="4871493" y="3076353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CENSUS Data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noProof="1"/>
              <a:t>FROM Census to POVERTY RATE</a:t>
            </a:r>
            <a:endParaRPr lang="ru-RU" noProof="1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11</a:t>
            </a:fld>
            <a:endParaRPr lang="ru-RU" dirty="0"/>
          </a:p>
        </p:txBody>
      </p:sp>
      <p:sp>
        <p:nvSpPr>
          <p:cNvPr id="6" name="Овал 5" descr="Логотип Backgdrop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B81186-E6E8-4511-8268-1D8CF26EEB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520" r="17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33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2018</a:t>
            </a:r>
            <a:endParaRPr lang="ru-RU" sz="7200" spc="-100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2017</a:t>
            </a:r>
            <a:endParaRPr lang="ru-RU" sz="7200" spc="-1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2016</a:t>
            </a:r>
            <a:endParaRPr lang="ru-RU" sz="7200" spc="-100" dirty="0"/>
          </a:p>
        </p:txBody>
      </p:sp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Sample of years</a:t>
            </a:r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en-US" dirty="0"/>
              <a:t>CENSUS DATA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9210" y="2774033"/>
            <a:ext cx="5140025" cy="2704054"/>
          </a:xfrm>
        </p:spPr>
        <p:txBody>
          <a:bodyPr rtlCol="0"/>
          <a:lstStyle/>
          <a:p>
            <a:pPr rtl="0"/>
            <a:r>
              <a:rPr lang="en-US" sz="1600" dirty="0"/>
              <a:t>Find a Python Census Wrapper</a:t>
            </a:r>
          </a:p>
          <a:p>
            <a:r>
              <a:rPr lang="en-US" sz="1600" noProof="1"/>
              <a:t>Select 3 years (2016-2018) (correlation with Crime Data)</a:t>
            </a:r>
          </a:p>
          <a:p>
            <a:r>
              <a:rPr lang="en-US" sz="1600" noProof="1"/>
              <a:t>Determine a Poverty Rate</a:t>
            </a:r>
          </a:p>
          <a:p>
            <a:r>
              <a:rPr lang="en-US" sz="1600" noProof="1"/>
              <a:t>Find LA zip codes</a:t>
            </a:r>
          </a:p>
          <a:p>
            <a:r>
              <a:rPr lang="en-US" sz="1600" noProof="1"/>
              <a:t>Convert LA zip codes to Latitude, Longitude coordinates</a:t>
            </a:r>
          </a:p>
          <a:p>
            <a:r>
              <a:rPr lang="en-US" sz="1600" noProof="1"/>
              <a:t>Create a heatmap in Gmaps</a:t>
            </a:r>
          </a:p>
          <a:p>
            <a:r>
              <a:rPr lang="en-US" sz="1600" noProof="1"/>
              <a:t>Merge all *.csv samples in combined*.csv</a:t>
            </a:r>
          </a:p>
          <a:p>
            <a:r>
              <a:rPr lang="en-US" sz="1600" noProof="1"/>
              <a:t>Create a scatter plot for 2018</a:t>
            </a:r>
          </a:p>
          <a:p>
            <a:r>
              <a:rPr lang="en-US" sz="1600" noProof="1"/>
              <a:t>Create a layer for Crime Data, December 2018</a:t>
            </a:r>
          </a:p>
          <a:p>
            <a:r>
              <a:rPr lang="en-US" sz="1600" noProof="1"/>
              <a:t>Analysis of Frequency of Crimes By Day of Week for 2016-2018</a:t>
            </a:r>
          </a:p>
          <a:p>
            <a:endParaRPr lang="en-US" sz="1600" noProof="1"/>
          </a:p>
          <a:p>
            <a:endParaRPr lang="en-US" sz="1600" noProof="1"/>
          </a:p>
          <a:p>
            <a:endParaRPr lang="en-US" sz="1600" noProof="1"/>
          </a:p>
          <a:p>
            <a:endParaRPr lang="en-US" sz="1600" noProof="1"/>
          </a:p>
          <a:p>
            <a:endParaRPr lang="ru-RU" sz="1600" noProof="1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A5DB88-69E3-46D5-A161-0AAEFD20F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83466" y="2839578"/>
            <a:ext cx="3672631" cy="2439621"/>
          </a:xfrm>
        </p:spPr>
        <p:txBody>
          <a:bodyPr rtlCol="0"/>
          <a:lstStyle/>
          <a:p>
            <a:r>
              <a:rPr lang="en-US" b="1" noProof="1"/>
              <a:t>Poverty Rates for different cities in the US</a:t>
            </a:r>
          </a:p>
          <a:p>
            <a:r>
              <a:rPr lang="en-US" b="1" noProof="1"/>
              <a:t>95 zip codes for City of Los Angeles</a:t>
            </a:r>
          </a:p>
          <a:p>
            <a:r>
              <a:rPr lang="en-US" b="1" noProof="1"/>
              <a:t>62 final zip codes with Poverty Rates</a:t>
            </a:r>
          </a:p>
          <a:p>
            <a:r>
              <a:rPr lang="en-US" b="1" noProof="1"/>
              <a:t>Heatmap in Gmaps with 2 layers: Poverty Rate and Crime Layer</a:t>
            </a:r>
            <a:endParaRPr lang="ru-RU" b="1" noProof="1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13</a:t>
            </a:fld>
            <a:endParaRPr lang="ru-RU" dirty="0"/>
          </a:p>
        </p:txBody>
      </p:sp>
      <p:sp>
        <p:nvSpPr>
          <p:cNvPr id="4" name="Выноска: стрелка вверх 3">
            <a:extLst>
              <a:ext uri="{FF2B5EF4-FFF2-40B4-BE49-F238E27FC236}">
                <a16:creationId xmlns:a16="http://schemas.microsoft.com/office/drawing/2014/main" id="{41770D6F-74DF-44B6-8A16-E87F015C3A2C}"/>
              </a:ext>
            </a:extLst>
          </p:cNvPr>
          <p:cNvSpPr/>
          <p:nvPr/>
        </p:nvSpPr>
        <p:spPr>
          <a:xfrm rot="5400000">
            <a:off x="-789769" y="4078174"/>
            <a:ext cx="2886945" cy="1071015"/>
          </a:xfrm>
          <a:prstGeom prst="upArrowCallou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 install New library PGEOCODE</a:t>
            </a:r>
          </a:p>
        </p:txBody>
      </p:sp>
      <p:sp>
        <p:nvSpPr>
          <p:cNvPr id="25" name="Полилиния: Фигура 11" descr="Декоративный элемент">
            <a:extLst>
              <a:ext uri="{FF2B5EF4-FFF2-40B4-BE49-F238E27FC236}">
                <a16:creationId xmlns:a16="http://schemas.microsoft.com/office/drawing/2014/main" id="{A0075DB4-F3B1-4F50-BE38-CD99B5F7A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36314" y="1756992"/>
            <a:ext cx="959312" cy="94665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26" name="Полилиния: Фигура 12" descr="Декоративный элемент">
            <a:extLst>
              <a:ext uri="{FF2B5EF4-FFF2-40B4-BE49-F238E27FC236}">
                <a16:creationId xmlns:a16="http://schemas.microsoft.com/office/drawing/2014/main" id="{23FE8DC9-0DD0-4974-9B6D-2A96CA4E9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151772" y="1756992"/>
            <a:ext cx="931694" cy="946657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27" name="Текст 1">
            <a:extLst>
              <a:ext uri="{FF2B5EF4-FFF2-40B4-BE49-F238E27FC236}">
                <a16:creationId xmlns:a16="http://schemas.microsoft.com/office/drawing/2014/main" id="{F1758A57-4B91-41BE-B2E7-C054DC0BC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209" y="1866827"/>
            <a:ext cx="4017767" cy="997168"/>
          </a:xfrm>
        </p:spPr>
        <p:txBody>
          <a:bodyPr rtlCol="0"/>
          <a:lstStyle/>
          <a:p>
            <a:r>
              <a:rPr lang="en-US" sz="5200" dirty="0"/>
              <a:t>Analysis steps</a:t>
            </a:r>
            <a:endParaRPr lang="ru-RU" sz="5200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C1D2C196-CB4F-410E-AF69-A0E9909FEF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7310" y="1866827"/>
            <a:ext cx="3578787" cy="1008000"/>
          </a:xfrm>
        </p:spPr>
        <p:txBody>
          <a:bodyPr rtlCol="0"/>
          <a:lstStyle/>
          <a:p>
            <a:r>
              <a:rPr lang="en-US" sz="5200" dirty="0"/>
              <a:t>Results</a:t>
            </a:r>
            <a:endParaRPr lang="ru-RU" sz="5200" dirty="0"/>
          </a:p>
          <a:p>
            <a:pPr rtl="0"/>
            <a:endParaRPr lang="ru-RU" sz="5200" dirty="0"/>
          </a:p>
        </p:txBody>
      </p:sp>
      <p:pic>
        <p:nvPicPr>
          <p:cNvPr id="29" name="Рисунок 24" descr="Центр мишени">
            <a:extLst>
              <a:ext uri="{FF2B5EF4-FFF2-40B4-BE49-F238E27FC236}">
                <a16:creationId xmlns:a16="http://schemas.microsoft.com/office/drawing/2014/main" id="{C1088EBF-C470-427D-9F50-C12E72EFD7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 bwMode="gray">
          <a:xfrm>
            <a:off x="612446" y="1982905"/>
            <a:ext cx="576765" cy="509964"/>
          </a:xfrm>
          <a:prstGeom prst="rect">
            <a:avLst/>
          </a:prstGeom>
        </p:spPr>
      </p:pic>
      <p:pic>
        <p:nvPicPr>
          <p:cNvPr id="30" name="Рисунок 26" descr="Лектор">
            <a:extLst>
              <a:ext uri="{FF2B5EF4-FFF2-40B4-BE49-F238E27FC236}">
                <a16:creationId xmlns:a16="http://schemas.microsoft.com/office/drawing/2014/main" id="{2BB13252-1CAC-448A-8A67-C8F830DD3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 bwMode="gray">
          <a:xfrm>
            <a:off x="6329236" y="1876188"/>
            <a:ext cx="576765" cy="7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5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Steps. Poverty Rate for Los Angeles Zip codes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14</a:t>
            </a:fld>
            <a:endParaRPr lang="ru-RU" dirty="0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 rot="5400000">
            <a:off x="5040647" y="3062408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669A92-0AE0-4890-BC72-F7C4E330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400" y="4655214"/>
            <a:ext cx="7843667" cy="20458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1B9CDC-F2C7-43AE-B2C7-0178A2F4C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920" y="1356640"/>
            <a:ext cx="6705851" cy="18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7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Steps. Zip codes to Latitude-Longitude conversion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15</a:t>
            </a:fld>
            <a:endParaRPr lang="ru-RU" dirty="0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>
            <a:off x="6425755" y="3347858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F7B8C6-C0D4-41CA-8BC2-445B0473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8" y="1851187"/>
            <a:ext cx="6883520" cy="10104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5D8430-3C42-4B5C-9B51-C0E192E10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816" y="1748691"/>
            <a:ext cx="3514257" cy="4677309"/>
          </a:xfrm>
          <a:prstGeom prst="rect">
            <a:avLst/>
          </a:prstGeom>
        </p:spPr>
      </p:pic>
      <p:sp>
        <p:nvSpPr>
          <p:cNvPr id="9" name="Выноска: стрелка вверх 8">
            <a:extLst>
              <a:ext uri="{FF2B5EF4-FFF2-40B4-BE49-F238E27FC236}">
                <a16:creationId xmlns:a16="http://schemas.microsoft.com/office/drawing/2014/main" id="{4EC0AB0A-0ABB-42FF-8A0C-C02CA09F11CF}"/>
              </a:ext>
            </a:extLst>
          </p:cNvPr>
          <p:cNvSpPr/>
          <p:nvPr/>
        </p:nvSpPr>
        <p:spPr>
          <a:xfrm>
            <a:off x="1279945" y="4087345"/>
            <a:ext cx="4666944" cy="1616143"/>
          </a:xfrm>
          <a:prstGeom prst="upArrowCallou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 install New library PGEOCODE</a:t>
            </a:r>
          </a:p>
        </p:txBody>
      </p:sp>
    </p:spTree>
    <p:extLst>
      <p:ext uri="{BB962C8B-B14F-4D97-AF65-F5344CB8AC3E}">
        <p14:creationId xmlns:p14="http://schemas.microsoft.com/office/powerpoint/2010/main" val="338395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2018</a:t>
            </a:r>
            <a:endParaRPr lang="ru-RU" sz="7200" spc="-100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2017</a:t>
            </a:r>
            <a:endParaRPr lang="ru-RU" sz="7200" spc="-100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/>
        <p:txBody>
          <a:bodyPr rtlCol="0"/>
          <a:lstStyle/>
          <a:p>
            <a:pPr rtl="0"/>
            <a:r>
              <a:rPr lang="en-US" sz="7200" spc="-100" dirty="0"/>
              <a:t>2016</a:t>
            </a:r>
            <a:endParaRPr lang="ru-RU" sz="7200" spc="-100" dirty="0"/>
          </a:p>
        </p:txBody>
      </p:sp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84375"/>
            <a:ext cx="11329200" cy="432000"/>
          </a:xfrm>
        </p:spPr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2016-2018 years</a:t>
            </a:r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06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</a:t>
            </a:r>
            <a:r>
              <a:rPr lang="ru-RU" dirty="0"/>
              <a:t>2016.</a:t>
            </a:r>
            <a:r>
              <a:rPr lang="en-US" dirty="0"/>
              <a:t> Poverty Rate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448CB2F-833D-4633-96F5-0816C734C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989" y="1562186"/>
            <a:ext cx="9814022" cy="38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0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</a:t>
            </a:r>
            <a:r>
              <a:rPr lang="ru-RU" dirty="0"/>
              <a:t>201</a:t>
            </a:r>
            <a:r>
              <a:rPr lang="en-US" dirty="0"/>
              <a:t>7</a:t>
            </a:r>
            <a:r>
              <a:rPr lang="ru-RU" dirty="0"/>
              <a:t>.</a:t>
            </a:r>
            <a:r>
              <a:rPr lang="en-US" dirty="0"/>
              <a:t> Poverty Rate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E27607-0B4E-4B92-97FC-5D4F802F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49" y="1611499"/>
            <a:ext cx="9908702" cy="39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4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Heatmap for </a:t>
            </a:r>
            <a:r>
              <a:rPr lang="ru-RU" dirty="0"/>
              <a:t>201</a:t>
            </a:r>
            <a:r>
              <a:rPr lang="en-US" dirty="0"/>
              <a:t>8</a:t>
            </a:r>
            <a:r>
              <a:rPr lang="ru-RU" dirty="0"/>
              <a:t>.</a:t>
            </a:r>
            <a:r>
              <a:rPr lang="en-US" dirty="0"/>
              <a:t> Poverty Rate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19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128B7CF-1127-404B-A365-332C775F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73" y="1602119"/>
            <a:ext cx="10181254" cy="40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67409" y="2311614"/>
            <a:ext cx="1572736" cy="656544"/>
          </a:xfrm>
        </p:spPr>
        <p:txBody>
          <a:bodyPr rtlCol="0"/>
          <a:lstStyle/>
          <a:p>
            <a:r>
              <a:rPr lang="en-US" dirty="0"/>
              <a:t>Ana Davalos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27206" y="2418150"/>
            <a:ext cx="1826709" cy="656544"/>
          </a:xfrm>
        </p:spPr>
        <p:txBody>
          <a:bodyPr rtlCol="0"/>
          <a:lstStyle/>
          <a:p>
            <a:r>
              <a:rPr lang="en-US" dirty="0"/>
              <a:t>Diana Chacon</a:t>
            </a:r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204999" y="2536428"/>
            <a:ext cx="2700569" cy="656544"/>
          </a:xfrm>
        </p:spPr>
        <p:txBody>
          <a:bodyPr rtlCol="0"/>
          <a:lstStyle/>
          <a:p>
            <a:r>
              <a:rPr lang="en-US" dirty="0"/>
              <a:t>Evgeniya </a:t>
            </a:r>
            <a:br>
              <a:rPr lang="en-US" dirty="0"/>
            </a:br>
            <a:r>
              <a:rPr lang="en-US" dirty="0" err="1"/>
              <a:t>Grigoreva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858936" y="4078329"/>
            <a:ext cx="2237063" cy="656544"/>
          </a:xfrm>
        </p:spPr>
        <p:txBody>
          <a:bodyPr rtlCol="0"/>
          <a:lstStyle/>
          <a:p>
            <a:r>
              <a:rPr lang="en-US" dirty="0"/>
              <a:t>Frances </a:t>
            </a:r>
            <a:r>
              <a:rPr lang="en-US" dirty="0" err="1"/>
              <a:t>Gliane</a:t>
            </a:r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251214" y="4078329"/>
            <a:ext cx="1572736" cy="656544"/>
          </a:xfrm>
        </p:spPr>
        <p:txBody>
          <a:bodyPr rtlCol="0"/>
          <a:lstStyle/>
          <a:p>
            <a:r>
              <a:rPr lang="en-US" dirty="0"/>
              <a:t>Mary </a:t>
            </a:r>
            <a:r>
              <a:rPr lang="en-US" dirty="0" err="1"/>
              <a:t>Basco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56" y="684017"/>
            <a:ext cx="11329200" cy="432000"/>
          </a:xfrm>
        </p:spPr>
        <p:txBody>
          <a:bodyPr rtlCol="0"/>
          <a:lstStyle/>
          <a:p>
            <a:r>
              <a:rPr lang="en-US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WHO RUN  THE  WORLD?</a:t>
            </a:r>
            <a:br>
              <a:rPr lang="ru-RU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dirty="0"/>
              <a:t>Team</a:t>
            </a:r>
            <a:endParaRPr lang="ru-RU" dirty="0"/>
          </a:p>
        </p:txBody>
      </p:sp>
      <p:sp>
        <p:nvSpPr>
          <p:cNvPr id="66" name="Номер слайда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2</a:t>
            </a:fld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4EFC3C0-5CAF-4513-BA1D-DC565ECA8E09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/>
          <a:srcRect l="65" r="65"/>
          <a:stretch>
            <a:fillRect/>
          </a:stretch>
        </p:blipFill>
        <p:spPr/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AE847BC5-5C3C-44E2-B732-E1051859DEBC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4"/>
          <a:srcRect t="15937" b="15937"/>
          <a:stretch>
            <a:fillRect/>
          </a:stretch>
        </p:blipFill>
        <p:spPr>
          <a:xfrm>
            <a:off x="2484283" y="4023015"/>
            <a:ext cx="1221438" cy="1216800"/>
          </a:xfr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11C3341-5191-4391-B4BF-C396E060A38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5"/>
          <a:srcRect l="675" r="675"/>
          <a:stretch>
            <a:fillRect/>
          </a:stretch>
        </p:blipFill>
        <p:spPr/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D215A6-6BFA-4464-89FD-152118E1E15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6"/>
          <a:srcRect l="177" r="177"/>
          <a:stretch>
            <a:fillRect/>
          </a:stretch>
        </p:blipFill>
        <p:spPr>
          <a:xfrm>
            <a:off x="6876460" y="4023015"/>
            <a:ext cx="1215022" cy="1216800"/>
          </a:xfr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3242D2E-8788-4ED2-BD9C-93D79362A0A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7"/>
          <a:srcRect l="6169" r="6169"/>
          <a:stretch>
            <a:fillRect/>
          </a:stretch>
        </p:blipFill>
        <p:spPr>
          <a:xfrm>
            <a:off x="8680516" y="2256300"/>
            <a:ext cx="1189394" cy="1216800"/>
          </a:xfrm>
        </p:spPr>
      </p:pic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Steps. Reported Crimes across Household income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20</a:t>
            </a:fld>
            <a:endParaRPr lang="ru-RU" dirty="0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6E7830A4-2ACE-4B5D-9CEB-3F9A9E20FF6C}"/>
              </a:ext>
            </a:extLst>
          </p:cNvPr>
          <p:cNvSpPr/>
          <p:nvPr/>
        </p:nvSpPr>
        <p:spPr>
          <a:xfrm>
            <a:off x="5447414" y="2930163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9B64FF-E6CD-4CC2-A104-03504B16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88" y="1838571"/>
            <a:ext cx="4270596" cy="31808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B9DD6B-0F49-4251-A497-DD42F5C2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716" y="1838571"/>
            <a:ext cx="4429165" cy="3302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4A74C-181C-415A-8376-B698B1F74B2A}"/>
              </a:ext>
            </a:extLst>
          </p:cNvPr>
          <p:cNvSpPr txBox="1"/>
          <p:nvPr/>
        </p:nvSpPr>
        <p:spPr>
          <a:xfrm>
            <a:off x="4242319" y="5809334"/>
            <a:ext cx="370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household income = $56,827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77762-0EE8-4CC8-8726-9D2F5BA784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85" t="41244" r="6240" b="44095"/>
          <a:stretch/>
        </p:blipFill>
        <p:spPr>
          <a:xfrm>
            <a:off x="7556937" y="2280744"/>
            <a:ext cx="1408387" cy="5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1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</a:t>
            </a:r>
            <a:r>
              <a:rPr lang="ru-RU" dirty="0"/>
              <a:t>. </a:t>
            </a:r>
            <a:r>
              <a:rPr lang="en-US" dirty="0"/>
              <a:t>Crime vs Poverty, December 2018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21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B9DB87-7932-4C3B-9C3E-51FCDAEF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671" y="1247978"/>
            <a:ext cx="5734050" cy="5137444"/>
          </a:xfrm>
          <a:prstGeom prst="rect">
            <a:avLst/>
          </a:prstGeom>
        </p:spPr>
      </p:pic>
      <p:sp>
        <p:nvSpPr>
          <p:cNvPr id="8" name="Выноска: стрелка вправо 7">
            <a:extLst>
              <a:ext uri="{FF2B5EF4-FFF2-40B4-BE49-F238E27FC236}">
                <a16:creationId xmlns:a16="http://schemas.microsoft.com/office/drawing/2014/main" id="{6362C39A-CB2D-47B6-8EB5-0613F38A2A95}"/>
              </a:ext>
            </a:extLst>
          </p:cNvPr>
          <p:cNvSpPr/>
          <p:nvPr/>
        </p:nvSpPr>
        <p:spPr>
          <a:xfrm>
            <a:off x="1165279" y="3301139"/>
            <a:ext cx="3342830" cy="2801128"/>
          </a:xfrm>
          <a:prstGeom prst="rightArrowCallou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Poor areas precipitate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crime.</a:t>
            </a:r>
            <a:endParaRPr lang="en-US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492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DD2BCD-DB56-4822-B886-01BF45AD2AF7}"/>
              </a:ext>
            </a:extLst>
          </p:cNvPr>
          <p:cNvSpPr/>
          <p:nvPr/>
        </p:nvSpPr>
        <p:spPr>
          <a:xfrm>
            <a:off x="840815" y="1899388"/>
            <a:ext cx="268479" cy="46593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CENSUS DATA</a:t>
            </a:r>
            <a:br>
              <a:rPr lang="ru-RU" dirty="0"/>
            </a:br>
            <a:r>
              <a:rPr lang="en-US" dirty="0"/>
              <a:t>Analysis Steps</a:t>
            </a:r>
            <a:r>
              <a:rPr lang="ru-RU" dirty="0"/>
              <a:t>. </a:t>
            </a:r>
            <a:r>
              <a:rPr lang="en-US" dirty="0"/>
              <a:t>Frequency of Crimes  by Day of Week 2016-2018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2884E7-789C-4531-96AC-3F4E0B16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05" y="1899388"/>
            <a:ext cx="10145236" cy="4659354"/>
          </a:xfrm>
          <a:prstGeom prst="rect">
            <a:avLst/>
          </a:prstGeom>
        </p:spPr>
      </p:pic>
      <p:sp>
        <p:nvSpPr>
          <p:cNvPr id="6" name="Выноска: стрелка вниз 5">
            <a:extLst>
              <a:ext uri="{FF2B5EF4-FFF2-40B4-BE49-F238E27FC236}">
                <a16:creationId xmlns:a16="http://schemas.microsoft.com/office/drawing/2014/main" id="{9453AD59-FD56-4088-8144-EC8C2EF7F4BE}"/>
              </a:ext>
            </a:extLst>
          </p:cNvPr>
          <p:cNvSpPr/>
          <p:nvPr/>
        </p:nvSpPr>
        <p:spPr>
          <a:xfrm>
            <a:off x="843700" y="1283516"/>
            <a:ext cx="2436586" cy="842375"/>
          </a:xfrm>
          <a:prstGeom prst="downArrowCallou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crimes happen </a:t>
            </a:r>
          </a:p>
          <a:p>
            <a:pPr algn="ctr"/>
            <a:r>
              <a:rPr 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Friday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1C073-F65A-434A-A505-D4FC5CCBE6AE}"/>
              </a:ext>
            </a:extLst>
          </p:cNvPr>
          <p:cNvSpPr txBox="1"/>
          <p:nvPr/>
        </p:nvSpPr>
        <p:spPr>
          <a:xfrm flipH="1">
            <a:off x="1715411" y="5917324"/>
            <a:ext cx="7772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Friday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24316-2488-408A-9251-41D32DBEAEB4}"/>
              </a:ext>
            </a:extLst>
          </p:cNvPr>
          <p:cNvSpPr txBox="1"/>
          <p:nvPr/>
        </p:nvSpPr>
        <p:spPr>
          <a:xfrm flipH="1">
            <a:off x="3039503" y="5906814"/>
            <a:ext cx="9649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1E4FF-5C17-422D-B8C8-72B62499E6C9}"/>
              </a:ext>
            </a:extLst>
          </p:cNvPr>
          <p:cNvSpPr txBox="1"/>
          <p:nvPr/>
        </p:nvSpPr>
        <p:spPr>
          <a:xfrm flipH="1">
            <a:off x="4390082" y="5933825"/>
            <a:ext cx="11173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Saturday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7D74C-619C-4D70-8D61-D5A4FB9AEBFA}"/>
              </a:ext>
            </a:extLst>
          </p:cNvPr>
          <p:cNvSpPr txBox="1"/>
          <p:nvPr/>
        </p:nvSpPr>
        <p:spPr>
          <a:xfrm flipH="1">
            <a:off x="5810425" y="5906814"/>
            <a:ext cx="9649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Sunday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66D82-5F87-4F95-B9E7-78990684033B}"/>
              </a:ext>
            </a:extLst>
          </p:cNvPr>
          <p:cNvSpPr txBox="1"/>
          <p:nvPr/>
        </p:nvSpPr>
        <p:spPr>
          <a:xfrm flipH="1">
            <a:off x="7099549" y="5912805"/>
            <a:ext cx="11173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Thursday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A1BD8-1C33-47AE-AE55-0715C5C79B7A}"/>
              </a:ext>
            </a:extLst>
          </p:cNvPr>
          <p:cNvSpPr txBox="1"/>
          <p:nvPr/>
        </p:nvSpPr>
        <p:spPr>
          <a:xfrm flipH="1">
            <a:off x="8498767" y="5933825"/>
            <a:ext cx="11173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Tuesday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8D9485-9503-421D-80A2-EFB522F4310A}"/>
              </a:ext>
            </a:extLst>
          </p:cNvPr>
          <p:cNvSpPr txBox="1"/>
          <p:nvPr/>
        </p:nvSpPr>
        <p:spPr>
          <a:xfrm flipH="1">
            <a:off x="9668652" y="5933825"/>
            <a:ext cx="12891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Wednesday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002B6-BF7D-463D-A054-A38E394E0EB0}"/>
              </a:ext>
            </a:extLst>
          </p:cNvPr>
          <p:cNvSpPr txBox="1"/>
          <p:nvPr/>
        </p:nvSpPr>
        <p:spPr>
          <a:xfrm flipH="1">
            <a:off x="843700" y="2338964"/>
            <a:ext cx="5771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10000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6EAE7-7842-4D70-827F-0937DBD732F9}"/>
              </a:ext>
            </a:extLst>
          </p:cNvPr>
          <p:cNvSpPr txBox="1"/>
          <p:nvPr/>
        </p:nvSpPr>
        <p:spPr>
          <a:xfrm flipH="1">
            <a:off x="843700" y="3022779"/>
            <a:ext cx="5771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8000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10CDA9-A153-4EDE-A91C-5369E638755A}"/>
              </a:ext>
            </a:extLst>
          </p:cNvPr>
          <p:cNvSpPr txBox="1"/>
          <p:nvPr/>
        </p:nvSpPr>
        <p:spPr>
          <a:xfrm flipH="1">
            <a:off x="851325" y="3706594"/>
            <a:ext cx="5771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6000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4138B1-7615-46D3-99CC-E7717FEAB2AA}"/>
              </a:ext>
            </a:extLst>
          </p:cNvPr>
          <p:cNvSpPr txBox="1"/>
          <p:nvPr/>
        </p:nvSpPr>
        <p:spPr>
          <a:xfrm flipH="1">
            <a:off x="843700" y="4388566"/>
            <a:ext cx="5771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4000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AE008F-D29C-4CBE-AD0E-A26F50C7F79C}"/>
              </a:ext>
            </a:extLst>
          </p:cNvPr>
          <p:cNvSpPr txBox="1"/>
          <p:nvPr/>
        </p:nvSpPr>
        <p:spPr>
          <a:xfrm flipH="1">
            <a:off x="843700" y="5070538"/>
            <a:ext cx="5771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31400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r>
              <a:rPr lang="en-US" b="1" noProof="1"/>
              <a:t>Vandalism</a:t>
            </a:r>
            <a:r>
              <a:rPr lang="en-US" noProof="1"/>
              <a:t> and </a:t>
            </a:r>
            <a:r>
              <a:rPr lang="en-US" b="1" noProof="1"/>
              <a:t>Assault </a:t>
            </a:r>
            <a:r>
              <a:rPr lang="en-US" noProof="1"/>
              <a:t>categories have similar trends compare to </a:t>
            </a:r>
            <a:r>
              <a:rPr lang="en-US" b="1" noProof="1"/>
              <a:t>Theft </a:t>
            </a:r>
            <a:r>
              <a:rPr lang="en-US" noProof="1"/>
              <a:t>category which is exponentially increased from 108K in 2014 to 130K in 2017</a:t>
            </a:r>
          </a:p>
          <a:p>
            <a:r>
              <a:rPr lang="en-US" noProof="1"/>
              <a:t>Crimes occur most frequently in communities with the household </a:t>
            </a:r>
            <a:r>
              <a:rPr lang="en-US" b="1" noProof="1"/>
              <a:t>incomes less than $60000</a:t>
            </a:r>
          </a:p>
          <a:p>
            <a:endParaRPr lang="en-US" noProof="1"/>
          </a:p>
          <a:p>
            <a:pPr rtl="0"/>
            <a:endParaRPr lang="en-US" noProof="1"/>
          </a:p>
          <a:p>
            <a:pPr rtl="0"/>
            <a:endParaRPr lang="ru-RU" noProof="1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en-US"/>
              <a:t>Conclusions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6761BE-3350-4FCA-B647-D55B3E6E91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920" r="920"/>
          <a:stretch>
            <a:fillRect/>
          </a:stretch>
        </p:blipFill>
        <p:spPr/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889C0E-87EF-4BCD-B369-E63AFF5F95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54" r="13354"/>
          <a:stretch>
            <a:fillRect/>
          </a:stretch>
        </p:blipFill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2462F1E-54A8-47BA-B014-3D71B1C79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4695" y="534618"/>
            <a:ext cx="2618889" cy="2592700"/>
          </a:xfrm>
          <a:prstGeom prst="rect">
            <a:avLst/>
          </a:prstGeom>
          <a:solidFill>
            <a:srgbClr val="F2F2F2"/>
          </a:solidFill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n-US" dirty="0"/>
              <a:t>Questions?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en-US" noProof="1"/>
              <a:t>Who Run The World Project Team</a:t>
            </a:r>
            <a:endParaRPr lang="ru-RU" noProof="1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5805377" y="4313122"/>
            <a:ext cx="5397998" cy="252414"/>
          </a:xfrm>
        </p:spPr>
        <p:txBody>
          <a:bodyPr rtlCol="0"/>
          <a:lstStyle/>
          <a:p>
            <a:r>
              <a:rPr lang="en-US" dirty="0">
                <a:hlinkClick r:id="rId3"/>
              </a:rPr>
              <a:t>https://github.com/dcchacon/WhoRunTheWorldProject</a:t>
            </a:r>
            <a:endParaRPr lang="ru-RU" dirty="0"/>
          </a:p>
        </p:txBody>
      </p:sp>
      <p:pic>
        <p:nvPicPr>
          <p:cNvPr id="12" name="Графический объект 11" descr="Пользователь" title="Значок — имя докладчика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5" name="Графический объект 14" descr="Связь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1288522" y="4340486"/>
            <a:ext cx="244786" cy="244786"/>
          </a:xfrm>
          <a:prstGeom prst="rect">
            <a:avLst/>
          </a:prstGeom>
        </p:spPr>
      </p:pic>
      <p:sp>
        <p:nvSpPr>
          <p:cNvPr id="19" name="Номер слайда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932" y="2995119"/>
            <a:ext cx="5462885" cy="3047766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sz="2000" b="1" dirty="0"/>
              <a:t>Assumptions</a:t>
            </a:r>
            <a:endParaRPr lang="ru-RU" sz="2000" b="1" noProof="1"/>
          </a:p>
          <a:p>
            <a:pPr lvl="1"/>
            <a:r>
              <a:rPr lang="en-US" sz="2000" noProof="1"/>
              <a:t>Individuals living in households in Los Angeles, with an income level below the County poverty threshold, have more than double the rate of victim-based crime as compared to individuals in high-income households.</a:t>
            </a:r>
          </a:p>
          <a:p>
            <a:pPr lvl="1"/>
            <a:r>
              <a:rPr lang="en-US" sz="2000" noProof="1"/>
              <a:t>Urban poverty increases the risk of violence and crime for US households.</a:t>
            </a:r>
          </a:p>
          <a:p>
            <a:pPr lvl="1"/>
            <a:r>
              <a:rPr lang="en-US" sz="2000" noProof="1"/>
              <a:t>Los Angeles is one of the biggest cities in the US with one of the </a:t>
            </a:r>
            <a:r>
              <a:rPr lang="en-US" sz="2000" dirty="0"/>
              <a:t>highest poverty rates in California. </a:t>
            </a:r>
          </a:p>
          <a:p>
            <a:pPr lvl="1"/>
            <a:r>
              <a:rPr lang="en-US" sz="2000" noProof="1"/>
              <a:t>Poor areas precipitate </a:t>
            </a:r>
            <a:r>
              <a:rPr lang="en-US" sz="2000" dirty="0"/>
              <a:t>more crime.</a:t>
            </a:r>
            <a:endParaRPr lang="ru-RU" sz="2000" noProof="1"/>
          </a:p>
        </p:txBody>
      </p:sp>
      <p:sp>
        <p:nvSpPr>
          <p:cNvPr id="25" name="Номер слайда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Story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0" y="3890995"/>
            <a:ext cx="4087450" cy="1415429"/>
          </a:xfrm>
        </p:spPr>
        <p:txBody>
          <a:bodyPr rtlCol="0"/>
          <a:lstStyle/>
          <a:p>
            <a:r>
              <a:rPr lang="en-US" dirty="0"/>
              <a:t>"Poverty is the parent of crime." -Aristotle </a:t>
            </a:r>
            <a:endParaRPr lang="ru-RU" noProof="1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8AB253-0652-4378-A71B-EF9D291444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3354" r="133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1DAF65-18DD-46E1-A2FF-5BE15608BA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B67B645E-C5E5-4727-B977-D372A0AA71D9}" type="slidenum">
              <a:rPr lang="ru-RU" noProof="0" smtClean="0"/>
              <a:pPr rtl="0"/>
              <a:t>4</a:t>
            </a:fld>
            <a:endParaRPr lang="ru-RU" noProof="0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870978D-7B1A-425A-96B9-8FDBFF1507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Объект 6">
            <a:extLst>
              <a:ext uri="{FF2B5EF4-FFF2-40B4-BE49-F238E27FC236}">
                <a16:creationId xmlns:a16="http://schemas.microsoft.com/office/drawing/2014/main" id="{F6A18E1A-151E-4152-94EE-FDA76FA5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9" y="1155230"/>
            <a:ext cx="5707517" cy="381578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BA5FDF8B-5EAB-4E91-95CE-6FD2A157AF3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59469" y="2774487"/>
            <a:ext cx="3863221" cy="720000"/>
          </a:xfrm>
        </p:spPr>
        <p:txBody>
          <a:bodyPr rtlCol="0"/>
          <a:lstStyle/>
          <a:p>
            <a:pPr rtl="0"/>
            <a:r>
              <a:rPr lang="en-US" dirty="0"/>
              <a:t>Story</a:t>
            </a:r>
            <a:endParaRPr lang="ru-RU" dirty="0"/>
          </a:p>
        </p:txBody>
      </p:sp>
      <p:sp>
        <p:nvSpPr>
          <p:cNvPr id="9" name="Подзаголовок 3">
            <a:extLst>
              <a:ext uri="{FF2B5EF4-FFF2-40B4-BE49-F238E27FC236}">
                <a16:creationId xmlns:a16="http://schemas.microsoft.com/office/drawing/2014/main" id="{EBF61662-EA6B-4445-A72A-BFDB823E3F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 rtlCol="0"/>
          <a:lstStyle/>
          <a:p>
            <a:r>
              <a:rPr lang="en-US" dirty="0"/>
              <a:t>"Poverty is the parent of crime." -Aristotle </a:t>
            </a:r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4092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3265" y="837363"/>
            <a:ext cx="4870577" cy="1982037"/>
          </a:xfrm>
        </p:spPr>
        <p:txBody>
          <a:bodyPr rtlCol="0"/>
          <a:lstStyle/>
          <a:p>
            <a:r>
              <a:rPr lang="en-US" dirty="0"/>
              <a:t>CORE HYPOTHESIS for our project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265" y="3069012"/>
            <a:ext cx="4932921" cy="1939177"/>
          </a:xfrm>
        </p:spPr>
        <p:txBody>
          <a:bodyPr rtlCol="0"/>
          <a:lstStyle/>
          <a:p>
            <a:pPr marL="457200" indent="-457200" rtl="0">
              <a:buAutoNum type="arabicPeriod"/>
            </a:pPr>
            <a:r>
              <a:rPr lang="en-US" noProof="1"/>
              <a:t>Will the top 3 crime categories increase over time at the same rate?</a:t>
            </a:r>
          </a:p>
          <a:p>
            <a:pPr marL="457200" indent="-457200" rtl="0">
              <a:buAutoNum type="arabicPeriod"/>
            </a:pPr>
            <a:r>
              <a:rPr lang="en-US" noProof="1"/>
              <a:t>Does the majority of criminal activity occur in underprivileged areas?</a:t>
            </a:r>
          </a:p>
          <a:p>
            <a:pPr marL="457200" indent="-457200" rtl="0">
              <a:buAutoNum type="arabicPeriod"/>
            </a:pPr>
            <a:r>
              <a:rPr lang="en-US" noProof="1"/>
              <a:t>Does crime behave the same regardless of the day of the week?</a:t>
            </a:r>
          </a:p>
          <a:p>
            <a:pPr marL="457200" indent="-457200" rtl="0">
              <a:buAutoNum type="arabicPeriod"/>
            </a:pPr>
            <a:endParaRPr lang="ru-RU" noProof="1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07D66F-3F91-4D86-841F-A0E3951704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036" r="60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859375"/>
            <a:ext cx="1620000" cy="720000"/>
          </a:xfrm>
        </p:spPr>
        <p:txBody>
          <a:bodyPr rtlCol="0"/>
          <a:lstStyle/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ru-RU" dirty="0"/>
          </a:p>
        </p:txBody>
      </p:sp>
      <p:pic>
        <p:nvPicPr>
          <p:cNvPr id="27" name="Рисунок 26" descr="Преподаватель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9121" y="4479110"/>
            <a:ext cx="1944000" cy="360000"/>
          </a:xfrm>
        </p:spPr>
        <p:txBody>
          <a:bodyPr rtlCol="0"/>
          <a:lstStyle/>
          <a:p>
            <a:r>
              <a:rPr lang="en-US" b="1" dirty="0"/>
              <a:t>LA Crime Data</a:t>
            </a:r>
            <a:br>
              <a:rPr lang="en-US" b="1" dirty="0"/>
            </a:br>
            <a:r>
              <a:rPr lang="en-US" b="1" dirty="0"/>
              <a:t>from 2010 to </a:t>
            </a:r>
            <a:r>
              <a:rPr lang="ru-RU" b="1" dirty="0"/>
              <a:t>2019</a:t>
            </a:r>
            <a:endParaRPr lang="en-US" b="1" dirty="0"/>
          </a:p>
          <a:p>
            <a:endParaRPr lang="en-US" dirty="0"/>
          </a:p>
          <a:p>
            <a:r>
              <a:rPr lang="en-US" sz="1400" dirty="0"/>
              <a:t>https://data.lacity.org/A-Safe-City/Crime-Data-from-2010-to-Present/63jg-8b9z</a:t>
            </a:r>
            <a:endParaRPr lang="ru-RU" sz="1400" dirty="0"/>
          </a:p>
          <a:p>
            <a:pPr rtl="0"/>
            <a:endParaRPr lang="ru-RU" dirty="0"/>
          </a:p>
        </p:txBody>
      </p:sp>
      <p:pic>
        <p:nvPicPr>
          <p:cNvPr id="29" name="Рисунок 28" descr="Лектор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8" y="4499375"/>
            <a:ext cx="1704015" cy="360000"/>
          </a:xfrm>
        </p:spPr>
        <p:txBody>
          <a:bodyPr rtlCol="0"/>
          <a:lstStyle/>
          <a:p>
            <a:r>
              <a:rPr lang="en-US" b="1" dirty="0"/>
              <a:t>Census Data</a:t>
            </a:r>
          </a:p>
          <a:p>
            <a:endParaRPr lang="en-US" b="1" dirty="0"/>
          </a:p>
          <a:p>
            <a:br>
              <a:rPr lang="en-US" b="1" dirty="0"/>
            </a:br>
            <a:r>
              <a:rPr lang="en-US" sz="1400" dirty="0"/>
              <a:t>http://census.gov</a:t>
            </a:r>
            <a:endParaRPr lang="ru-RU" sz="1400" dirty="0"/>
          </a:p>
        </p:txBody>
      </p:sp>
      <p:pic>
        <p:nvPicPr>
          <p:cNvPr id="31" name="Рисунок 30" descr="Монеты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479721" y="4499375"/>
            <a:ext cx="1833797" cy="360000"/>
          </a:xfrm>
        </p:spPr>
        <p:txBody>
          <a:bodyPr rtlCol="0"/>
          <a:lstStyle/>
          <a:p>
            <a:r>
              <a:rPr lang="en-US" b="1" dirty="0"/>
              <a:t>Google Maps</a:t>
            </a:r>
            <a:br>
              <a:rPr lang="en-US" b="1" dirty="0"/>
            </a:br>
            <a:endParaRPr lang="en-US" b="1" dirty="0"/>
          </a:p>
          <a:p>
            <a:endParaRPr lang="en-US" b="1" dirty="0"/>
          </a:p>
          <a:p>
            <a:r>
              <a:rPr lang="en-US" sz="1400" dirty="0"/>
              <a:t>http://maps.google.com</a:t>
            </a:r>
            <a:endParaRPr lang="ru-RU" sz="14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en-US" dirty="0"/>
              <a:t>Resources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012593" y="3708115"/>
            <a:ext cx="4710097" cy="1415429"/>
          </a:xfrm>
        </p:spPr>
        <p:txBody>
          <a:bodyPr rtlCol="0"/>
          <a:lstStyle/>
          <a:p>
            <a:r>
              <a:rPr lang="en-US" noProof="1"/>
              <a:t>Great data </a:t>
            </a:r>
            <a:r>
              <a:rPr lang="en-US" dirty="0"/>
              <a:t>to find </a:t>
            </a:r>
            <a:br>
              <a:rPr lang="en-US" dirty="0"/>
            </a:br>
            <a:r>
              <a:rPr lang="en-US" dirty="0"/>
              <a:t>great answers</a:t>
            </a:r>
            <a:endParaRPr lang="ru-RU" noProof="1"/>
          </a:p>
        </p:txBody>
      </p:sp>
      <p:sp>
        <p:nvSpPr>
          <p:cNvPr id="88" name="Номер слайда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6</a:t>
            </a:fld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4555AF4-05F4-412F-8139-E0E8CF43C6AE}"/>
              </a:ext>
            </a:extLst>
          </p:cNvPr>
          <p:cNvSpPr txBox="1">
            <a:spLocks/>
          </p:cNvSpPr>
          <p:nvPr/>
        </p:nvSpPr>
        <p:spPr>
          <a:xfrm>
            <a:off x="884723" y="3950115"/>
            <a:ext cx="1836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Crime Data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7</a:t>
            </a:fld>
            <a:endParaRPr lang="ru-RU" dirty="0"/>
          </a:p>
        </p:txBody>
      </p:sp>
      <p:sp>
        <p:nvSpPr>
          <p:cNvPr id="6" name="Овал 5" descr="Логотип Backgdrop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294926-8D12-4555-BBA9-C45148022B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546" r="17546"/>
          <a:stretch>
            <a:fillRect/>
          </a:stretch>
        </p:blipFill>
        <p:spPr>
          <a:xfrm>
            <a:off x="7045400" y="1226806"/>
            <a:ext cx="4290933" cy="4404388"/>
          </a:xfrm>
        </p:spPr>
      </p:pic>
      <p:sp>
        <p:nvSpPr>
          <p:cNvPr id="7" name="Подзаголовок 3">
            <a:extLst>
              <a:ext uri="{FF2B5EF4-FFF2-40B4-BE49-F238E27FC236}">
                <a16:creationId xmlns:a16="http://schemas.microsoft.com/office/drawing/2014/main" id="{6B90BBDD-5D36-4C4D-9FC4-AC50616E161E}"/>
              </a:ext>
            </a:extLst>
          </p:cNvPr>
          <p:cNvSpPr txBox="1">
            <a:spLocks/>
          </p:cNvSpPr>
          <p:nvPr/>
        </p:nvSpPr>
        <p:spPr bwMode="gray">
          <a:xfrm>
            <a:off x="587617" y="4969993"/>
            <a:ext cx="4710097" cy="1415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Historical trends</a:t>
            </a:r>
          </a:p>
        </p:txBody>
      </p:sp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 11" descr="Декоративный элемент">
            <a:extLst>
              <a:ext uri="{FF2B5EF4-FFF2-40B4-BE49-F238E27FC236}">
                <a16:creationId xmlns:a16="http://schemas.microsoft.com/office/drawing/2014/main" id="{F17CA28B-0AA7-44A3-A590-F3BC78D90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36314" y="2033289"/>
            <a:ext cx="959312" cy="94665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13" name="Полилиния: Фигура 12" descr="Декоративный элемент">
            <a:extLst>
              <a:ext uri="{FF2B5EF4-FFF2-40B4-BE49-F238E27FC236}">
                <a16:creationId xmlns:a16="http://schemas.microsoft.com/office/drawing/2014/main" id="{2E4FAF5A-0F31-4306-84A7-9FB1C0410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218272" y="1966785"/>
            <a:ext cx="931694" cy="946657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209" y="2143124"/>
            <a:ext cx="4017767" cy="997168"/>
          </a:xfrm>
        </p:spPr>
        <p:txBody>
          <a:bodyPr rtlCol="0"/>
          <a:lstStyle/>
          <a:p>
            <a:r>
              <a:rPr lang="en-US" sz="5200" dirty="0">
                <a:solidFill>
                  <a:srgbClr val="903D62"/>
                </a:solidFill>
              </a:rPr>
              <a:t>Analysis steps</a:t>
            </a:r>
            <a:endParaRPr lang="ru-RU" sz="5200" dirty="0">
              <a:solidFill>
                <a:srgbClr val="903D62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9417" y="3140292"/>
            <a:ext cx="3797745" cy="3051905"/>
          </a:xfrm>
        </p:spPr>
        <p:txBody>
          <a:bodyPr rtlCol="0"/>
          <a:lstStyle/>
          <a:p>
            <a:r>
              <a:rPr lang="en-US" dirty="0"/>
              <a:t>Find a source file with Crime Data from 2010 to </a:t>
            </a:r>
            <a:r>
              <a:rPr lang="ru-RU" dirty="0"/>
              <a:t>2019</a:t>
            </a:r>
            <a:endParaRPr lang="en-US" dirty="0"/>
          </a:p>
          <a:p>
            <a:r>
              <a:rPr lang="en-US" noProof="1"/>
              <a:t>Identify the crime categories listed on the dataset and combine them into 6</a:t>
            </a:r>
          </a:p>
          <a:p>
            <a:r>
              <a:rPr lang="en-US" noProof="1"/>
              <a:t>Analyze the historical trends for the top 3 crime categories</a:t>
            </a:r>
          </a:p>
          <a:p>
            <a:r>
              <a:rPr lang="en-US" noProof="1"/>
              <a:t>Export a *csv file with the last 3 years (2016-2018</a:t>
            </a:r>
            <a:r>
              <a:rPr lang="ru-RU" noProof="1"/>
              <a:t>) </a:t>
            </a:r>
            <a:r>
              <a:rPr lang="en-US" noProof="1"/>
              <a:t>for further analysis</a:t>
            </a:r>
          </a:p>
          <a:p>
            <a:endParaRPr lang="en-US" noProof="1"/>
          </a:p>
          <a:p>
            <a:endParaRPr lang="en-US" noProof="1"/>
          </a:p>
          <a:p>
            <a:endParaRPr lang="ru-RU" noProof="1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43810" y="2076620"/>
            <a:ext cx="3578787" cy="1008000"/>
          </a:xfrm>
        </p:spPr>
        <p:txBody>
          <a:bodyPr rtlCol="0"/>
          <a:lstStyle/>
          <a:p>
            <a:r>
              <a:rPr lang="en-US" sz="5200" dirty="0">
                <a:solidFill>
                  <a:srgbClr val="903D62"/>
                </a:solidFill>
              </a:rPr>
              <a:t>Results</a:t>
            </a:r>
            <a:endParaRPr lang="ru-RU" sz="5200" dirty="0">
              <a:solidFill>
                <a:srgbClr val="903D62"/>
              </a:solidFill>
            </a:endParaRPr>
          </a:p>
          <a:p>
            <a:pPr rtl="0"/>
            <a:endParaRPr lang="ru-RU" sz="52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43809" y="3084620"/>
            <a:ext cx="3672631" cy="3051192"/>
          </a:xfrm>
        </p:spPr>
        <p:txBody>
          <a:bodyPr rtlCol="0"/>
          <a:lstStyle/>
          <a:p>
            <a:r>
              <a:rPr lang="en-US" dirty="0"/>
              <a:t>Crime Data from 2010 to </a:t>
            </a:r>
            <a:r>
              <a:rPr lang="ru-RU" dirty="0"/>
              <a:t>2019</a:t>
            </a:r>
            <a:r>
              <a:rPr lang="en-US" dirty="0"/>
              <a:t> *.csv </a:t>
            </a:r>
            <a:endParaRPr lang="ru-RU" noProof="1"/>
          </a:p>
          <a:p>
            <a:r>
              <a:rPr lang="en-US" noProof="1"/>
              <a:t>141 crime categories → 6 categories:</a:t>
            </a:r>
          </a:p>
          <a:p>
            <a:pPr lvl="1"/>
            <a:r>
              <a:rPr lang="en-US" b="1" noProof="1"/>
              <a:t>ASSAULT</a:t>
            </a:r>
          </a:p>
          <a:p>
            <a:pPr lvl="1"/>
            <a:r>
              <a:rPr lang="en-US" b="1" noProof="1"/>
              <a:t>CRIMINAL THREATS</a:t>
            </a:r>
          </a:p>
          <a:p>
            <a:pPr lvl="1"/>
            <a:r>
              <a:rPr lang="en-US" b="1" noProof="1"/>
              <a:t>OTHER</a:t>
            </a:r>
          </a:p>
          <a:p>
            <a:pPr lvl="1"/>
            <a:r>
              <a:rPr lang="en-US" b="1" noProof="1"/>
              <a:t>SEX CRIMES</a:t>
            </a:r>
          </a:p>
          <a:p>
            <a:pPr lvl="1"/>
            <a:r>
              <a:rPr lang="en-US" b="1" noProof="1"/>
              <a:t>THEFT</a:t>
            </a:r>
            <a:endParaRPr lang="ru-RU" b="1" noProof="1"/>
          </a:p>
          <a:p>
            <a:pPr lvl="1"/>
            <a:r>
              <a:rPr lang="en-US" b="1" noProof="1"/>
              <a:t>VANDALISM</a:t>
            </a:r>
            <a:endParaRPr lang="ru-RU" b="1" noProof="1"/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CRIME DATA</a:t>
            </a:r>
            <a:endParaRPr lang="ru-RU" dirty="0"/>
          </a:p>
        </p:txBody>
      </p:sp>
      <p:pic>
        <p:nvPicPr>
          <p:cNvPr id="70" name="Рисунок 24" descr="Центр мишени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 bwMode="gray">
          <a:xfrm>
            <a:off x="612446" y="2259202"/>
            <a:ext cx="576765" cy="509964"/>
          </a:xfrm>
          <a:prstGeom prst="rect">
            <a:avLst/>
          </a:prstGeom>
        </p:spPr>
      </p:pic>
      <p:pic>
        <p:nvPicPr>
          <p:cNvPr id="71" name="Рисунок 26" descr="Лектор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 bwMode="gray">
          <a:xfrm>
            <a:off x="6395736" y="2085981"/>
            <a:ext cx="576765" cy="723399"/>
          </a:xfrm>
          <a:prstGeom prst="rect">
            <a:avLst/>
          </a:prstGeom>
        </p:spPr>
      </p:pic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96E20BBA-1DCF-4A24-9711-721D9BA302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ru-RU" smtClean="0"/>
              <a:pPr algn="ctr"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566223"/>
            <a:ext cx="11329200" cy="432000"/>
          </a:xfrm>
        </p:spPr>
        <p:txBody>
          <a:bodyPr rtlCol="0"/>
          <a:lstStyle/>
          <a:p>
            <a:r>
              <a:rPr lang="en-US" dirty="0"/>
              <a:t>CRIME DATA</a:t>
            </a:r>
            <a:br>
              <a:rPr lang="en-US" dirty="0"/>
            </a:br>
            <a:r>
              <a:rPr lang="en-US" dirty="0"/>
              <a:t>Analysis Steps. Crimes Categories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ru-RU" smtClean="0"/>
              <a:pPr rtl="0"/>
              <a:t>9</a:t>
            </a:fld>
            <a:endParaRPr lang="ru-RU" dirty="0"/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3CC05498-A194-4177-87B3-7D27F1031954}"/>
              </a:ext>
            </a:extLst>
          </p:cNvPr>
          <p:cNvSpPr/>
          <p:nvPr/>
        </p:nvSpPr>
        <p:spPr>
          <a:xfrm>
            <a:off x="3764741" y="3144761"/>
            <a:ext cx="1297172" cy="1715386"/>
          </a:xfrm>
          <a:prstGeom prst="right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CD3D468-A93F-401E-B6E2-920442DE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925" y="1367832"/>
            <a:ext cx="6334014" cy="537808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4713A3B-0887-4602-AEA7-F08A348AC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7" y="2393281"/>
            <a:ext cx="3104707" cy="305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617_TF66873322" id="{AF6186CF-F192-4357-B811-9A03DD72D700}" vid="{07180BE0-C0F2-492A-A18D-B5A57871FCB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F3C09B-154E-4A52-A906-C3F4A2C7E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33E771-E022-4C55-86B2-92F4B446C69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CB3A9A4-3B1F-4ADC-9D4B-3B70E586C5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555</Words>
  <Application>Microsoft Office PowerPoint</Application>
  <PresentationFormat>Widescreen</PresentationFormat>
  <Paragraphs>174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Corbel</vt:lpstr>
      <vt:lpstr>Тема Office</vt:lpstr>
      <vt:lpstr>Los Angeles 2016-2018 -------------------- Crime  vs POVERTY</vt:lpstr>
      <vt:lpstr>WHO RUN  THE  WORLD? Team</vt:lpstr>
      <vt:lpstr>Story</vt:lpstr>
      <vt:lpstr>Story</vt:lpstr>
      <vt:lpstr>CORE HYPOTHESIS for our project</vt:lpstr>
      <vt:lpstr>Resources</vt:lpstr>
      <vt:lpstr>Crime Data</vt:lpstr>
      <vt:lpstr>CRIME DATA</vt:lpstr>
      <vt:lpstr>CRIME DATA Analysis Steps. Crimes Categories</vt:lpstr>
      <vt:lpstr>CRIME DATA Analysis Steps. Sample selection - 3 years (2016-2018)</vt:lpstr>
      <vt:lpstr>CENSUS Data</vt:lpstr>
      <vt:lpstr>CRIME DATA Sample of years</vt:lpstr>
      <vt:lpstr>CENSUS DATA</vt:lpstr>
      <vt:lpstr>CENSUS DATA Analysis Steps. Poverty Rate for Los Angeles Zip codes</vt:lpstr>
      <vt:lpstr>CENSUS DATA Analysis Steps. Zip codes to Latitude-Longitude conversion</vt:lpstr>
      <vt:lpstr>CENSUS DATA Heatmap for 2016-2018 years</vt:lpstr>
      <vt:lpstr>CENSUS DATA Heatmap for 2016. Poverty Rate</vt:lpstr>
      <vt:lpstr>CENSUS DATA Heatmap for 2017. Poverty Rate</vt:lpstr>
      <vt:lpstr>CENSUS DATA Heatmap for 2018. Poverty Rate</vt:lpstr>
      <vt:lpstr>CENSUS DATA Analysis Steps. Reported Crimes across Household income</vt:lpstr>
      <vt:lpstr>CENSUS DATA Analysis Steps. Crime vs Poverty, December 2018</vt:lpstr>
      <vt:lpstr>CENSUS DATA Analysis Steps. Frequency of Crimes  by Day of Week 2016-2018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2020-01-28T02:58:34Z</dcterms:created>
  <dcterms:modified xsi:type="dcterms:W3CDTF">2020-01-30T05:22:31Z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